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948" r:id="rId1"/>
    <p:sldMasterId id="2147483960" r:id="rId2"/>
  </p:sldMasterIdLst>
  <p:notesMasterIdLst>
    <p:notesMasterId r:id="rId31"/>
  </p:notesMasterIdLst>
  <p:sldIdLst>
    <p:sldId id="282" r:id="rId3"/>
    <p:sldId id="283" r:id="rId4"/>
    <p:sldId id="257" r:id="rId5"/>
    <p:sldId id="258" r:id="rId6"/>
    <p:sldId id="277" r:id="rId7"/>
    <p:sldId id="284" r:id="rId8"/>
    <p:sldId id="259" r:id="rId9"/>
    <p:sldId id="260" r:id="rId10"/>
    <p:sldId id="266" r:id="rId11"/>
    <p:sldId id="264" r:id="rId12"/>
    <p:sldId id="262" r:id="rId13"/>
    <p:sldId id="263" r:id="rId14"/>
    <p:sldId id="271" r:id="rId15"/>
    <p:sldId id="261" r:id="rId16"/>
    <p:sldId id="280" r:id="rId17"/>
    <p:sldId id="287" r:id="rId18"/>
    <p:sldId id="265" r:id="rId19"/>
    <p:sldId id="267" r:id="rId20"/>
    <p:sldId id="269" r:id="rId21"/>
    <p:sldId id="268" r:id="rId22"/>
    <p:sldId id="270" r:id="rId23"/>
    <p:sldId id="272" r:id="rId24"/>
    <p:sldId id="273" r:id="rId25"/>
    <p:sldId id="274" r:id="rId26"/>
    <p:sldId id="275" r:id="rId27"/>
    <p:sldId id="279" r:id="rId28"/>
    <p:sldId id="276" r:id="rId29"/>
    <p:sldId id="281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Montserrat" panose="00000500000000000000" pitchFamily="2" charset="-52"/>
      <p:regular r:id="rId38"/>
      <p:bold r:id="rId39"/>
      <p:italic r:id="rId40"/>
      <p:boldItalic r:id="rId41"/>
    </p:embeddedFont>
    <p:embeddedFont>
      <p:font typeface="Montserrat Black" panose="00000A00000000000000" pitchFamily="2" charset="-52"/>
      <p:bold r:id="rId42"/>
      <p:boldItalic r:id="rId43"/>
    </p:embeddedFont>
    <p:embeddedFont>
      <p:font typeface="Montserrat SemiBold" panose="00000700000000000000" pitchFamily="2" charset="-52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8" roundtripDataSignature="AMtx7mjj+hB25cIKOZTfiX6XEk51oZXq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22" autoAdjust="0"/>
  </p:normalViewPr>
  <p:slideViewPr>
    <p:cSldViewPr>
      <p:cViewPr varScale="1">
        <p:scale>
          <a:sx n="103" d="100"/>
          <a:sy n="103" d="100"/>
        </p:scale>
        <p:origin x="876" y="1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customschemas.google.com/relationships/presentationmetadata" Target="meta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439422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9401df439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9401df439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9401df439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9401df439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" name="Google Shape;1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5D8DE8-4B0E-4255-B966-970AD2B3C4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1D1A7EE-D78D-49E2-BA04-D5D6C76DF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92EBC4-FB9E-4E45-9F99-5AF048594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245D2A-A78B-4516-9D63-079C514DA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1E6C8F-3ACF-4816-B1D4-535352639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560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B3DDB-8DDF-4F83-B329-A0EB32A9E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1462CA-D713-454C-AD72-12848DEB4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276DA1-A41A-4498-ABF3-289822531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414E13-26D1-49B6-BDAB-A5F65E018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CCEA4C-308F-4B93-AE51-DBAA6EE49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662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F16533-FAB4-4C42-9A64-478540F95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0B2EB0-73D3-43AB-A84B-D3B4607A6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E0D283-9334-44F1-BA4A-B9AFC34FA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28535-289B-496D-95A0-FDD6797E1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4F0430-23D0-4300-B92F-E4C3F8D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925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0FADCD-24A3-41C9-AC94-9E12A0A9A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C4D1F0-62B0-48D9-9ECC-124FC6A407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E37A3A-2EAE-4BA6-BE11-FDAAC8155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BF53F4-EDC7-4D6C-92D3-07BA7E2D6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ADDF7E-414C-4A98-8ACC-0F2CE644E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7296BD-1E64-41E3-81CA-A7A5E909C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843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BF0802-C868-42E9-AD15-D64707999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2BAC62-5444-41CE-8BAA-8B5A85514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EE3B8A-16A9-4F65-BF19-05BAA852F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7387396-1C18-4774-A953-74F0AF1DE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BFB238-0DD8-4721-A8CA-B49F7070E1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0BB71C-CCDC-4E91-A395-B0EC4AA5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C83982-00E8-43AF-A5E0-B33DCF4C5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69B5C21-A21A-4507-BA41-EA51F10E3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587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0143D-22CA-4980-ADC1-1083418A1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0588D11-2766-4FEA-A601-C8A410395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2649D39-6AA1-47CD-B406-6D8C7CC1C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EB344D8-FF54-431B-860F-57BDDCF92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895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6B3BB45-C5AA-4DD2-ABBD-61B3860E7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6797772-408D-4580-852F-A88727C3F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7D1AC0-CA04-4419-ABB8-9B19DA280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57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E53F7E-B2F7-4699-9470-F6E08DAD0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D0D8F1-43B7-400A-A68F-AD9D38C78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68687B-9E0B-43C8-A4C4-ADD378B9D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E24A43-AE7A-4A8A-8A4B-1E7E40D0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8BB8D5-7E52-4271-9BFF-3C92161C6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BD1DFE-56BB-463C-8CE2-6B4B9F90D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108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7354E-97FF-4612-8F9C-B56B40BC3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825D11D-E52E-4245-92CE-EDC4B43B7D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ADF8B6-9E1F-4D7E-911B-57A57ED62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834680-1DA7-4149-9D8D-C35C3622D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554ED5-2E0D-4D47-AE6A-5EBD36159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03E477-2AD9-470C-83E0-E5487E9DA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2341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E01ECE-7A62-4273-9D98-E75FEC5AF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1F91ED-EC85-40B7-B3D6-418A5992E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A8FBB4-672D-4553-A443-4C7AFABB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956EE8-50A7-456C-A524-F5FB38C4F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3725F0-D7E5-426F-B02B-84AA4DD2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5513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1CDF9C2-3553-4A60-B604-33814214D5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7D5F40-079F-4738-9F46-5C2E73BA04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BAD727-DF0C-4BA1-887C-7CBAA7EC3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BDA424-54A3-4A06-BB2C-4B10CF910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0E5F78-CF49-492F-97AF-4BF41513B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497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143682-C5A1-4581-969E-602CB986A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852E7A-8C42-4D57-BD12-15EACE8FC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4CB1F0-3EFA-4816-A6AF-22C13985C8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FA7C94-A941-44B2-91E8-60836B0B72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3A1152-6762-4AD3-BAA6-7FB917F8B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41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31504" y="3789040"/>
            <a:ext cx="9144000" cy="2260848"/>
          </a:xfrm>
        </p:spPr>
        <p:txBody>
          <a:bodyPr>
            <a:normAutofit fontScale="40000" lnSpcReduction="20000"/>
          </a:bodyPr>
          <a:lstStyle/>
          <a:p>
            <a:r>
              <a:rPr lang="ru-RU" sz="13900" b="1" dirty="0">
                <a:latin typeface="Montserrat SemiBold" panose="00000700000000000000" pitchFamily="2" charset="-52"/>
              </a:rPr>
              <a:t>Паспорт доступности</a:t>
            </a:r>
          </a:p>
          <a:p>
            <a:endParaRPr lang="ru-RU" sz="4800" b="1" dirty="0">
              <a:latin typeface="Montserrat SemiBold" panose="00000700000000000000" pitchFamily="2" charset="-52"/>
            </a:endParaRPr>
          </a:p>
          <a:p>
            <a:r>
              <a:rPr lang="ru-RU" sz="10000" b="1" dirty="0" err="1">
                <a:latin typeface="Montserrat SemiBold" panose="00000700000000000000" pitchFamily="2" charset="-52"/>
              </a:rPr>
              <a:t>Токмаков</a:t>
            </a:r>
            <a:r>
              <a:rPr lang="ru-RU" sz="10000" b="1" dirty="0">
                <a:latin typeface="Montserrat SemiBold" panose="00000700000000000000" pitchFamily="2" charset="-52"/>
              </a:rPr>
              <a:t> пер., 11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C571C6-E150-4ACA-A66C-5C495FFDA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800" y="725752"/>
            <a:ext cx="3456386" cy="2199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3A7A7D-C6F1-44B7-91F7-DED308C37AB4}"/>
              </a:ext>
            </a:extLst>
          </p:cNvPr>
          <p:cNvSpPr txBox="1"/>
          <p:nvPr/>
        </p:nvSpPr>
        <p:spPr>
          <a:xfrm>
            <a:off x="10992544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Montserrat SemiBold" panose="00000700000000000000" pitchFamily="2" charset="-52"/>
              </a:rPr>
              <a:t>1</a:t>
            </a:r>
            <a:endParaRPr lang="ru-RU" sz="1800" dirty="0">
              <a:latin typeface="Montserrat SemiBold" panose="000007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64105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8"/>
          <p:cNvPicPr preferRelativeResize="0"/>
          <p:nvPr/>
        </p:nvPicPr>
        <p:blipFill rotWithShape="1">
          <a:blip r:embed="rId3">
            <a:alphaModFix/>
          </a:blip>
          <a:srcRect t="5937" b="9686"/>
          <a:stretch/>
        </p:blipFill>
        <p:spPr>
          <a:xfrm>
            <a:off x="4107334" y="1340768"/>
            <a:ext cx="7752182" cy="479715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8"/>
          <p:cNvSpPr/>
          <p:nvPr/>
        </p:nvSpPr>
        <p:spPr>
          <a:xfrm>
            <a:off x="191345" y="2780928"/>
            <a:ext cx="3600400" cy="3356996"/>
          </a:xfrm>
          <a:prstGeom prst="roundRect">
            <a:avLst>
              <a:gd name="adj" fmla="val 14588"/>
            </a:avLst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0800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Проезд осуществляется через </a:t>
            </a:r>
            <a:r>
              <a:rPr lang="ru-RU" sz="2400" dirty="0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расширенные дверные проемы</a:t>
            </a:r>
            <a:endParaRPr sz="2400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ED746F-90CA-448F-8156-98B7DA7E8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260648"/>
            <a:ext cx="2304256" cy="14661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41ED59-271D-4E33-976C-DC452F204EE7}"/>
              </a:ext>
            </a:extLst>
          </p:cNvPr>
          <p:cNvSpPr txBox="1"/>
          <p:nvPr/>
        </p:nvSpPr>
        <p:spPr>
          <a:xfrm>
            <a:off x="10992544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Montserrat SemiBold" panose="00000700000000000000" pitchFamily="2" charset="-52"/>
              </a:rPr>
              <a:t>10</a:t>
            </a:r>
            <a:endParaRPr lang="ru-RU" sz="1800" dirty="0">
              <a:latin typeface="Montserrat SemiBold" panose="00000700000000000000" pitchFamily="2" charset="-5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6"/>
          <p:cNvPicPr preferRelativeResize="0"/>
          <p:nvPr/>
        </p:nvPicPr>
        <p:blipFill rotWithShape="1">
          <a:blip r:embed="rId3">
            <a:alphaModFix/>
          </a:blip>
          <a:srcRect l="31931" t="7611" b="34569"/>
          <a:stretch/>
        </p:blipFill>
        <p:spPr>
          <a:xfrm>
            <a:off x="5168851" y="628931"/>
            <a:ext cx="4345553" cy="284723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6"/>
          <p:cNvSpPr/>
          <p:nvPr/>
        </p:nvSpPr>
        <p:spPr>
          <a:xfrm>
            <a:off x="407368" y="2463016"/>
            <a:ext cx="2880320" cy="38853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0800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Ширина дверных проемов, лестничных маршей</a:t>
            </a:r>
            <a:r>
              <a:rPr lang="ru-RU" sz="16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и площадок достаточна для передвижения людей с инвалидностью и инвалидной коляски</a:t>
            </a:r>
            <a:endParaRPr sz="16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6" name="Google Shape;126;p6"/>
          <p:cNvPicPr preferRelativeResize="0"/>
          <p:nvPr/>
        </p:nvPicPr>
        <p:blipFill rotWithShape="1">
          <a:blip r:embed="rId4">
            <a:alphaModFix/>
          </a:blip>
          <a:srcRect l="16127" t="14857" r="12927" b="20609"/>
          <a:stretch/>
        </p:blipFill>
        <p:spPr>
          <a:xfrm>
            <a:off x="7176120" y="3645023"/>
            <a:ext cx="4133415" cy="2506511"/>
          </a:xfrm>
          <a:custGeom>
            <a:avLst/>
            <a:gdLst/>
            <a:ahLst/>
            <a:cxnLst/>
            <a:rect l="l" t="t" r="r" b="b"/>
            <a:pathLst>
              <a:path w="3801191" h="2305050" extrusionOk="0">
                <a:moveTo>
                  <a:pt x="250836" y="0"/>
                </a:moveTo>
                <a:lnTo>
                  <a:pt x="3550355" y="0"/>
                </a:lnTo>
                <a:cubicBezTo>
                  <a:pt x="3688888" y="0"/>
                  <a:pt x="3801191" y="112303"/>
                  <a:pt x="3801191" y="250836"/>
                </a:cubicBezTo>
                <a:lnTo>
                  <a:pt x="3801191" y="2054214"/>
                </a:lnTo>
                <a:cubicBezTo>
                  <a:pt x="3801191" y="2192747"/>
                  <a:pt x="3688888" y="2305050"/>
                  <a:pt x="3550355" y="2305050"/>
                </a:cubicBezTo>
                <a:lnTo>
                  <a:pt x="250836" y="2305050"/>
                </a:lnTo>
                <a:cubicBezTo>
                  <a:pt x="112303" y="2305050"/>
                  <a:pt x="0" y="2192747"/>
                  <a:pt x="0" y="2054214"/>
                </a:cubicBezTo>
                <a:lnTo>
                  <a:pt x="0" y="250836"/>
                </a:lnTo>
                <a:cubicBezTo>
                  <a:pt x="0" y="112303"/>
                  <a:pt x="112303" y="0"/>
                  <a:pt x="25083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139700" dist="50800" dir="5400000" algn="ctr" rotWithShape="0">
              <a:srgbClr val="000000">
                <a:alpha val="48627"/>
              </a:srgbClr>
            </a:outerShdw>
          </a:effectLst>
        </p:spPr>
      </p:pic>
      <p:pic>
        <p:nvPicPr>
          <p:cNvPr id="128" name="Google Shape;128;p6"/>
          <p:cNvPicPr preferRelativeResize="0"/>
          <p:nvPr/>
        </p:nvPicPr>
        <p:blipFill rotWithShape="1">
          <a:blip r:embed="rId5">
            <a:alphaModFix/>
          </a:blip>
          <a:srcRect l="36378" t="14704" r="6890" b="3578"/>
          <a:stretch/>
        </p:blipFill>
        <p:spPr>
          <a:xfrm>
            <a:off x="3863752" y="3645024"/>
            <a:ext cx="2610199" cy="2506511"/>
          </a:xfrm>
          <a:custGeom>
            <a:avLst/>
            <a:gdLst/>
            <a:ahLst/>
            <a:cxnLst/>
            <a:rect l="l" t="t" r="r" b="b"/>
            <a:pathLst>
              <a:path w="3801191" h="2305050" extrusionOk="0">
                <a:moveTo>
                  <a:pt x="254639" y="0"/>
                </a:moveTo>
                <a:lnTo>
                  <a:pt x="3546552" y="0"/>
                </a:lnTo>
                <a:cubicBezTo>
                  <a:pt x="3687185" y="0"/>
                  <a:pt x="3801191" y="114006"/>
                  <a:pt x="3801191" y="254639"/>
                </a:cubicBezTo>
                <a:lnTo>
                  <a:pt x="3801191" y="2050411"/>
                </a:lnTo>
                <a:cubicBezTo>
                  <a:pt x="3801191" y="2191044"/>
                  <a:pt x="3687185" y="2305050"/>
                  <a:pt x="3546552" y="2305050"/>
                </a:cubicBezTo>
                <a:lnTo>
                  <a:pt x="254639" y="2305050"/>
                </a:lnTo>
                <a:cubicBezTo>
                  <a:pt x="114006" y="2305050"/>
                  <a:pt x="0" y="2191044"/>
                  <a:pt x="0" y="2050411"/>
                </a:cubicBezTo>
                <a:lnTo>
                  <a:pt x="0" y="254639"/>
                </a:lnTo>
                <a:cubicBezTo>
                  <a:pt x="0" y="114006"/>
                  <a:pt x="114006" y="0"/>
                  <a:pt x="254639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139700" dist="50800" dir="5400000" algn="ctr" rotWithShape="0">
              <a:srgbClr val="000000">
                <a:alpha val="58823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1AA39C-C525-4ABF-8F56-AFE258B64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360" y="260648"/>
            <a:ext cx="2304256" cy="14661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D6F965-240F-4DD7-AFE7-D3660BD2CF7F}"/>
              </a:ext>
            </a:extLst>
          </p:cNvPr>
          <p:cNvSpPr txBox="1"/>
          <p:nvPr/>
        </p:nvSpPr>
        <p:spPr>
          <a:xfrm>
            <a:off x="10992544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Montserrat SemiBold" panose="00000700000000000000" pitchFamily="2" charset="-52"/>
              </a:rPr>
              <a:t>11</a:t>
            </a:r>
            <a:endParaRPr lang="ru-RU" sz="1800" dirty="0">
              <a:latin typeface="Montserrat SemiBold" panose="00000700000000000000" pitchFamily="2" charset="-5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7"/>
          <p:cNvPicPr preferRelativeResize="0"/>
          <p:nvPr/>
        </p:nvPicPr>
        <p:blipFill rotWithShape="1">
          <a:blip r:embed="rId3">
            <a:alphaModFix/>
          </a:blip>
          <a:srcRect l="23085" t="1291" r="23085"/>
          <a:stretch/>
        </p:blipFill>
        <p:spPr>
          <a:xfrm>
            <a:off x="5303912" y="654709"/>
            <a:ext cx="4809137" cy="602128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7"/>
          <p:cNvSpPr/>
          <p:nvPr/>
        </p:nvSpPr>
        <p:spPr>
          <a:xfrm>
            <a:off x="364209" y="2132856"/>
            <a:ext cx="4219623" cy="4032448"/>
          </a:xfrm>
          <a:prstGeom prst="roundRect">
            <a:avLst>
              <a:gd name="adj" fmla="val 14588"/>
            </a:avLst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08000" lvl="0">
              <a:lnSpc>
                <a:spcPct val="125000"/>
              </a:lnSpc>
            </a:pPr>
            <a:r>
              <a:rPr lang="ru-RU" sz="2000" dirty="0">
                <a:solidFill>
                  <a:srgbClr val="000000"/>
                </a:solidFill>
                <a:latin typeface="Montserrat SemiBold" panose="00000700000000000000" pitchFamily="2" charset="-52"/>
                <a:ea typeface="Montserrat SemiBold"/>
                <a:cs typeface="Montserrat SemiBold"/>
                <a:sym typeface="Montserrat SemiBold"/>
              </a:rPr>
              <a:t>В здании </a:t>
            </a:r>
            <a:r>
              <a:rPr lang="ru-RU" sz="2000" dirty="0">
                <a:latin typeface="Montserrat SemiBold" panose="00000700000000000000" pitchFamily="2" charset="-52"/>
              </a:rPr>
              <a:t>имеется </a:t>
            </a:r>
            <a:r>
              <a:rPr lang="ru-RU" sz="2000" b="1" dirty="0">
                <a:latin typeface="Montserrat SemiBold" panose="00000700000000000000" pitchFamily="2" charset="-52"/>
              </a:rPr>
              <a:t>пассажирский лифт. </a:t>
            </a:r>
          </a:p>
          <a:p>
            <a:pPr marL="108000" lvl="0">
              <a:lnSpc>
                <a:spcPct val="125000"/>
              </a:lnSpc>
            </a:pPr>
            <a:r>
              <a:rPr lang="ru-RU" sz="2000" dirty="0">
                <a:latin typeface="Montserrat SemiBold" panose="00000700000000000000" pitchFamily="2" charset="-52"/>
              </a:rPr>
              <a:t>Ширина дверей, габариты кабины и специальные поручни позволяют людям, использующим кресла-коляски, передвигаться между этажами</a:t>
            </a:r>
            <a:endParaRPr sz="2000" dirty="0">
              <a:solidFill>
                <a:schemeClr val="lt1"/>
              </a:solidFill>
              <a:latin typeface="Montserrat SemiBold" panose="00000700000000000000" pitchFamily="2" charset="-52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55A472-A3D5-4CF2-8D98-3895BA4DE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260648"/>
            <a:ext cx="2304256" cy="14661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E910E2-A6AD-4BB9-9A97-847773EE5DB6}"/>
              </a:ext>
            </a:extLst>
          </p:cNvPr>
          <p:cNvSpPr txBox="1"/>
          <p:nvPr/>
        </p:nvSpPr>
        <p:spPr>
          <a:xfrm>
            <a:off x="10992544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Montserrat SemiBold" panose="00000700000000000000" pitchFamily="2" charset="-52"/>
              </a:rPr>
              <a:t>12</a:t>
            </a:r>
            <a:endParaRPr lang="ru-RU" sz="1800" dirty="0">
              <a:latin typeface="Montserrat SemiBold" panose="00000700000000000000" pitchFamily="2" charset="-5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5"/>
          <p:cNvPicPr preferRelativeResize="0"/>
          <p:nvPr/>
        </p:nvPicPr>
        <p:blipFill rotWithShape="1">
          <a:blip r:embed="rId3">
            <a:alphaModFix/>
          </a:blip>
          <a:srcRect l="8404" t="17" r="12232" b="274"/>
          <a:stretch/>
        </p:blipFill>
        <p:spPr>
          <a:xfrm>
            <a:off x="5015879" y="590600"/>
            <a:ext cx="3924167" cy="3286743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5"/>
          <p:cNvSpPr/>
          <p:nvPr/>
        </p:nvSpPr>
        <p:spPr>
          <a:xfrm>
            <a:off x="407368" y="1893966"/>
            <a:ext cx="4902835" cy="4703386"/>
          </a:xfrm>
          <a:prstGeom prst="roundRect">
            <a:avLst>
              <a:gd name="adj" fmla="val 14588"/>
            </a:avLst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0800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 здании есть оборудованная специальными поручнями </a:t>
            </a:r>
            <a:r>
              <a:rPr lang="ru-RU" sz="1800" b="1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санитарная комната, </a:t>
            </a:r>
            <a:r>
              <a:rPr lang="ru-RU" sz="18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спроектированная по всем требованиям доступности, которая позволяет комфортно осуществлять гигиенические процедуры. Ширина помещений позволяет легко маневрировать на кресле коляске.</a:t>
            </a:r>
            <a:endParaRPr sz="1800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12" name="Google Shape;212;p15"/>
          <p:cNvPicPr preferRelativeResize="0"/>
          <p:nvPr/>
        </p:nvPicPr>
        <p:blipFill rotWithShape="1">
          <a:blip r:embed="rId4">
            <a:alphaModFix/>
          </a:blip>
          <a:srcRect l="16829" t="2767" r="7647" b="1637"/>
          <a:stretch/>
        </p:blipFill>
        <p:spPr>
          <a:xfrm>
            <a:off x="7446964" y="3371555"/>
            <a:ext cx="3916363" cy="3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ADFD62-75E6-4903-B5C4-EEE53608E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0" y="260648"/>
            <a:ext cx="2304256" cy="14661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4E45D0-CEE0-4832-B6BB-79499DEEDE8A}"/>
              </a:ext>
            </a:extLst>
          </p:cNvPr>
          <p:cNvSpPr txBox="1"/>
          <p:nvPr/>
        </p:nvSpPr>
        <p:spPr>
          <a:xfrm>
            <a:off x="10992544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Montserrat SemiBold" panose="00000700000000000000" pitchFamily="2" charset="-52"/>
              </a:rPr>
              <a:t>13</a:t>
            </a:r>
            <a:endParaRPr lang="ru-RU" sz="1800" dirty="0">
              <a:latin typeface="Montserrat SemiBold" panose="00000700000000000000" pitchFamily="2" charset="-5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/>
          <p:nvPr/>
        </p:nvSpPr>
        <p:spPr>
          <a:xfrm>
            <a:off x="551384" y="3085004"/>
            <a:ext cx="3672409" cy="32794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0800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Для людей с нарушением </a:t>
            </a:r>
            <a:endParaRPr sz="2000" dirty="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10800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опорно-двигательного аппарата имеется сменное </a:t>
            </a:r>
            <a:r>
              <a:rPr lang="ru-RU" sz="2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кресло-коляска</a:t>
            </a:r>
            <a:endParaRPr sz="2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8" name="Google Shape;11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3712" y="-883746"/>
            <a:ext cx="7937500" cy="793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775843-D3DA-41FD-9568-F6125E8C9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260648"/>
            <a:ext cx="2304256" cy="14661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23C971-9EA0-49D3-AA5C-C3ED6873C69E}"/>
              </a:ext>
            </a:extLst>
          </p:cNvPr>
          <p:cNvSpPr txBox="1"/>
          <p:nvPr/>
        </p:nvSpPr>
        <p:spPr>
          <a:xfrm>
            <a:off x="10992544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Montserrat SemiBold" panose="00000700000000000000" pitchFamily="2" charset="-52"/>
              </a:rPr>
              <a:t>14</a:t>
            </a:r>
            <a:endParaRPr lang="ru-RU" sz="1800" dirty="0">
              <a:latin typeface="Montserrat SemiBold" panose="00000700000000000000" pitchFamily="2" charset="-5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24"/>
          <p:cNvPicPr preferRelativeResize="0"/>
          <p:nvPr/>
        </p:nvPicPr>
        <p:blipFill rotWithShape="1">
          <a:blip r:embed="rId3">
            <a:alphaModFix/>
          </a:blip>
          <a:srcRect t="15887"/>
          <a:stretch/>
        </p:blipFill>
        <p:spPr>
          <a:xfrm>
            <a:off x="3990853" y="432049"/>
            <a:ext cx="7752186" cy="5805263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4"/>
          <p:cNvSpPr/>
          <p:nvPr/>
        </p:nvSpPr>
        <p:spPr>
          <a:xfrm>
            <a:off x="218107" y="2348880"/>
            <a:ext cx="3285605" cy="4071456"/>
          </a:xfrm>
          <a:prstGeom prst="roundRect">
            <a:avLst>
              <a:gd name="adj" fmla="val 14588"/>
            </a:avLst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080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Для лиц </a:t>
            </a:r>
            <a:endParaRPr sz="1200" dirty="0"/>
          </a:p>
          <a:p>
            <a:pPr marL="1080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 нарушениями опорно-двигательного аппарата есть специальная парта </a:t>
            </a:r>
            <a:endParaRPr lang="en-US" sz="1800" dirty="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1080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 регулируемым наклоном </a:t>
            </a:r>
            <a:endParaRPr sz="1200" dirty="0"/>
          </a:p>
          <a:p>
            <a:pPr marL="1080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 высотой столешницы</a:t>
            </a:r>
            <a:endParaRPr sz="1800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809E4B-9FD2-4A79-8403-712537D25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260648"/>
            <a:ext cx="2304256" cy="14661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DBD231-207A-46D1-A37B-20C56C5BA44B}"/>
              </a:ext>
            </a:extLst>
          </p:cNvPr>
          <p:cNvSpPr txBox="1"/>
          <p:nvPr/>
        </p:nvSpPr>
        <p:spPr>
          <a:xfrm>
            <a:off x="10992544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Montserrat SemiBold" panose="00000700000000000000" pitchFamily="2" charset="-52"/>
              </a:rPr>
              <a:t>15</a:t>
            </a:r>
            <a:endParaRPr lang="ru-RU" sz="1800" dirty="0">
              <a:latin typeface="Montserrat SemiBold" panose="00000700000000000000" pitchFamily="2" charset="-5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9401df439e_0_0"/>
          <p:cNvSpPr txBox="1"/>
          <p:nvPr/>
        </p:nvSpPr>
        <p:spPr>
          <a:xfrm>
            <a:off x="695400" y="3068960"/>
            <a:ext cx="10137864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7999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</a:pPr>
            <a:r>
              <a:rPr lang="ru-RU" sz="4400" b="1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Для лиц с нарушением зрения:</a:t>
            </a:r>
            <a:endParaRPr sz="4400" b="1" dirty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F47CE9-EFB1-4718-87B3-DCA19F66A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260648"/>
            <a:ext cx="2304256" cy="14661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AD3691-E0AF-4490-87ED-66553CAEBD42}"/>
              </a:ext>
            </a:extLst>
          </p:cNvPr>
          <p:cNvSpPr txBox="1"/>
          <p:nvPr/>
        </p:nvSpPr>
        <p:spPr>
          <a:xfrm>
            <a:off x="10992544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Montserrat SemiBold" panose="00000700000000000000" pitchFamily="2" charset="-52"/>
              </a:rPr>
              <a:t>16</a:t>
            </a:r>
            <a:endParaRPr lang="ru-RU" sz="1800" dirty="0">
              <a:latin typeface="Montserrat SemiBold" panose="000007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11859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9"/>
          <p:cNvPicPr preferRelativeResize="0"/>
          <p:nvPr/>
        </p:nvPicPr>
        <p:blipFill rotWithShape="1">
          <a:blip r:embed="rId3">
            <a:alphaModFix/>
          </a:blip>
          <a:srcRect l="19133" r="22153"/>
          <a:stretch/>
        </p:blipFill>
        <p:spPr>
          <a:xfrm>
            <a:off x="5519936" y="716687"/>
            <a:ext cx="5593786" cy="587727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9"/>
          <p:cNvSpPr/>
          <p:nvPr/>
        </p:nvSpPr>
        <p:spPr>
          <a:xfrm>
            <a:off x="574204" y="1988840"/>
            <a:ext cx="4130823" cy="4317087"/>
          </a:xfrm>
          <a:prstGeom prst="roundRect">
            <a:avLst>
              <a:gd name="adj" fmla="val 14588"/>
            </a:avLst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08000" marR="0" lvl="0" indent="0" algn="l" rtl="0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Montserrat SemiBold" panose="00000700000000000000" pitchFamily="2" charset="-52"/>
                <a:ea typeface="Montserrat Black"/>
                <a:cs typeface="Montserrat Black"/>
                <a:sym typeface="Montserrat Black"/>
              </a:rPr>
              <a:t>Входная группа </a:t>
            </a:r>
            <a:r>
              <a:rPr lang="ru-RU" sz="2000" dirty="0">
                <a:solidFill>
                  <a:srgbClr val="000000"/>
                </a:solidFill>
                <a:latin typeface="Montserrat SemiBold" panose="00000700000000000000" pitchFamily="2" charset="-52"/>
                <a:ea typeface="Montserrat SemiBold"/>
                <a:cs typeface="Montserrat SemiBold"/>
                <a:sym typeface="Montserrat SemiBold"/>
              </a:rPr>
              <a:t>оснащена </a:t>
            </a:r>
            <a:r>
              <a:rPr lang="ru-RU" sz="2000" dirty="0">
                <a:solidFill>
                  <a:srgbClr val="000000"/>
                </a:solidFill>
                <a:latin typeface="Montserrat SemiBold" panose="00000700000000000000" pitchFamily="2" charset="-52"/>
                <a:ea typeface="Montserrat Black"/>
                <a:cs typeface="Montserrat Black"/>
                <a:sym typeface="Montserrat Black"/>
              </a:rPr>
              <a:t>вывеской</a:t>
            </a:r>
            <a:r>
              <a:rPr lang="ru-RU" sz="2000" dirty="0">
                <a:solidFill>
                  <a:srgbClr val="000000"/>
                </a:solidFill>
                <a:latin typeface="Montserrat SemiBold" panose="00000700000000000000" pitchFamily="2" charset="-52"/>
                <a:ea typeface="Montserrat SemiBold"/>
                <a:cs typeface="Montserrat SemiBold"/>
                <a:sym typeface="Montserrat SemiBold"/>
              </a:rPr>
              <a:t> с названием организации</a:t>
            </a:r>
            <a:r>
              <a:rPr lang="ru-RU" sz="2000" dirty="0">
                <a:latin typeface="Montserrat SemiBold" panose="00000700000000000000" pitchFamily="2" charset="-52"/>
                <a:ea typeface="Montserrat SemiBold"/>
                <a:cs typeface="Montserrat SemiBold"/>
                <a:sym typeface="Montserrat SemiBold"/>
              </a:rPr>
              <a:t> и</a:t>
            </a:r>
            <a:r>
              <a:rPr lang="ru-RU" sz="2000" dirty="0">
                <a:solidFill>
                  <a:srgbClr val="000000"/>
                </a:solidFill>
                <a:latin typeface="Montserrat SemiBold" panose="00000700000000000000" pitchFamily="2" charset="-52"/>
                <a:ea typeface="Montserrat SemiBold"/>
                <a:cs typeface="Montserrat SemiBold"/>
                <a:sym typeface="Montserrat SemiBold"/>
              </a:rPr>
              <a:t> графиком работы, выполненн</a:t>
            </a:r>
            <a:r>
              <a:rPr lang="ru-RU" sz="2000" dirty="0">
                <a:latin typeface="Montserrat SemiBold" panose="00000700000000000000" pitchFamily="2" charset="-52"/>
                <a:ea typeface="Montserrat SemiBold"/>
                <a:cs typeface="Montserrat SemiBold"/>
                <a:sym typeface="Montserrat SemiBold"/>
              </a:rPr>
              <a:t>ой</a:t>
            </a:r>
            <a:r>
              <a:rPr lang="ru-RU" sz="2000" dirty="0">
                <a:solidFill>
                  <a:srgbClr val="000000"/>
                </a:solidFill>
                <a:latin typeface="Montserrat SemiBold" panose="00000700000000000000" pitchFamily="2" charset="-52"/>
                <a:ea typeface="Montserrat SemiBold"/>
                <a:cs typeface="Montserrat SemiBold"/>
                <a:sym typeface="Montserrat SemiBold"/>
              </a:rPr>
              <a:t> плоскопечатным шрифтом и рельефно-точечным шрифтом Брайля</a:t>
            </a:r>
            <a:endParaRPr sz="2000" dirty="0">
              <a:solidFill>
                <a:schemeClr val="lt1"/>
              </a:solidFill>
              <a:latin typeface="Montserrat SemiBold" panose="00000700000000000000" pitchFamily="2" charset="-52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1465E8-997C-4B04-AD0F-6428F86E1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260648"/>
            <a:ext cx="2304256" cy="14661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E48C73-F84B-423C-BD66-0005A295686F}"/>
              </a:ext>
            </a:extLst>
          </p:cNvPr>
          <p:cNvSpPr txBox="1"/>
          <p:nvPr/>
        </p:nvSpPr>
        <p:spPr>
          <a:xfrm>
            <a:off x="10992544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Montserrat SemiBold" panose="00000700000000000000" pitchFamily="2" charset="-52"/>
              </a:rPr>
              <a:t>17</a:t>
            </a:r>
            <a:endParaRPr lang="ru-RU" sz="1800" dirty="0">
              <a:latin typeface="Montserrat SemiBold" panose="00000700000000000000" pitchFamily="2" charset="-5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1"/>
          <p:cNvPicPr preferRelativeResize="0"/>
          <p:nvPr/>
        </p:nvPicPr>
        <p:blipFill rotWithShape="1">
          <a:blip r:embed="rId3">
            <a:alphaModFix/>
          </a:blip>
          <a:srcRect t="7812" b="7811"/>
          <a:stretch/>
        </p:blipFill>
        <p:spPr>
          <a:xfrm>
            <a:off x="3755159" y="904136"/>
            <a:ext cx="7608168" cy="5444192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1"/>
          <p:cNvSpPr/>
          <p:nvPr/>
        </p:nvSpPr>
        <p:spPr>
          <a:xfrm>
            <a:off x="218604" y="2564904"/>
            <a:ext cx="3143672" cy="3917663"/>
          </a:xfrm>
          <a:prstGeom prst="roundRect">
            <a:avLst>
              <a:gd name="adj" fmla="val 14588"/>
            </a:avLst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0800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</a:t>
            </a:r>
            <a:r>
              <a:rPr lang="ru-RU" sz="20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ри входе в здание на стене размещен </a:t>
            </a:r>
            <a:r>
              <a:rPr lang="ru-RU" sz="2000" dirty="0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план помещения</a:t>
            </a:r>
            <a:r>
              <a:rPr lang="ru-RU" sz="20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выполненный рельефно-точечным шрифтом Брайля</a:t>
            </a:r>
            <a:endParaRPr sz="2000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04ED51-25DE-4164-8421-3CC0630EC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260648"/>
            <a:ext cx="2304256" cy="14661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EE0D56-DB11-422E-8BA3-E96764BACB9D}"/>
              </a:ext>
            </a:extLst>
          </p:cNvPr>
          <p:cNvSpPr txBox="1"/>
          <p:nvPr/>
        </p:nvSpPr>
        <p:spPr>
          <a:xfrm>
            <a:off x="10992544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Montserrat SemiBold" panose="00000700000000000000" pitchFamily="2" charset="-52"/>
              </a:rPr>
              <a:t>18</a:t>
            </a:r>
            <a:endParaRPr lang="ru-RU" sz="1800" dirty="0">
              <a:latin typeface="Montserrat SemiBold" panose="00000700000000000000" pitchFamily="2" charset="-5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3"/>
          <p:cNvPicPr preferRelativeResize="0"/>
          <p:nvPr/>
        </p:nvPicPr>
        <p:blipFill rotWithShape="1">
          <a:blip r:embed="rId3">
            <a:alphaModFix/>
          </a:blip>
          <a:srcRect t="7592"/>
          <a:stretch/>
        </p:blipFill>
        <p:spPr>
          <a:xfrm>
            <a:off x="4727848" y="404664"/>
            <a:ext cx="6311117" cy="3887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3"/>
          <p:cNvPicPr preferRelativeResize="0"/>
          <p:nvPr/>
        </p:nvPicPr>
        <p:blipFill rotWithShape="1">
          <a:blip r:embed="rId4">
            <a:alphaModFix/>
          </a:blip>
          <a:srcRect b="23810"/>
          <a:stretch/>
        </p:blipFill>
        <p:spPr>
          <a:xfrm>
            <a:off x="5951984" y="3816645"/>
            <a:ext cx="5303501" cy="278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3"/>
          <p:cNvSpPr/>
          <p:nvPr/>
        </p:nvSpPr>
        <p:spPr>
          <a:xfrm>
            <a:off x="228473" y="2699656"/>
            <a:ext cx="4139336" cy="3648671"/>
          </a:xfrm>
          <a:prstGeom prst="roundRect">
            <a:avLst>
              <a:gd name="adj" fmla="val 25300"/>
            </a:avLst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07999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На каждом этаже рядом с лифтом на стене размещен </a:t>
            </a:r>
            <a:r>
              <a:rPr lang="ru-RU" sz="2000" dirty="0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план этажа</a:t>
            </a:r>
            <a:r>
              <a:rPr lang="ru-RU" sz="20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выполненный рельефно-точечным шрифтом Брайля</a:t>
            </a:r>
            <a:endParaRPr sz="20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DF3F2C-62B7-42B0-9610-9DE696BA9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0" y="260648"/>
            <a:ext cx="2304256" cy="14661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1F8CD1-FCB2-4A13-A985-9DDE1C9F7D6D}"/>
              </a:ext>
            </a:extLst>
          </p:cNvPr>
          <p:cNvSpPr txBox="1"/>
          <p:nvPr/>
        </p:nvSpPr>
        <p:spPr>
          <a:xfrm>
            <a:off x="10992544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Montserrat SemiBold" panose="00000700000000000000" pitchFamily="2" charset="-52"/>
              </a:rPr>
              <a:t>19</a:t>
            </a:r>
            <a:endParaRPr lang="ru-RU" sz="1800" dirty="0">
              <a:latin typeface="Montserrat SemiBold" panose="00000700000000000000" pitchFamily="2" charset="-5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20922" t="15823" r="8305" b="12280"/>
          <a:stretch/>
        </p:blipFill>
        <p:spPr bwMode="auto">
          <a:xfrm>
            <a:off x="3287688" y="980728"/>
            <a:ext cx="8292539" cy="48965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1D30D1-7C55-472E-9E03-5BD091F98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260648"/>
            <a:ext cx="2304256" cy="14661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327513-36C4-401C-82D5-0462B645EBB7}"/>
              </a:ext>
            </a:extLst>
          </p:cNvPr>
          <p:cNvSpPr txBox="1"/>
          <p:nvPr/>
        </p:nvSpPr>
        <p:spPr>
          <a:xfrm>
            <a:off x="10992544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Montserrat SemiBold" panose="00000700000000000000" pitchFamily="2" charset="-52"/>
              </a:rPr>
              <a:t>2</a:t>
            </a:r>
            <a:endParaRPr lang="ru-RU" sz="1800" dirty="0">
              <a:latin typeface="Montserrat SemiBold" panose="000007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07801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2"/>
          <p:cNvPicPr preferRelativeResize="0"/>
          <p:nvPr/>
        </p:nvPicPr>
        <p:blipFill rotWithShape="1">
          <a:blip r:embed="rId3">
            <a:alphaModFix/>
          </a:blip>
          <a:srcRect l="20794" r="18395"/>
          <a:stretch/>
        </p:blipFill>
        <p:spPr>
          <a:xfrm>
            <a:off x="7752184" y="523415"/>
            <a:ext cx="3888433" cy="4536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2"/>
          <p:cNvPicPr preferRelativeResize="0"/>
          <p:nvPr/>
        </p:nvPicPr>
        <p:blipFill rotWithShape="1">
          <a:blip r:embed="rId4">
            <a:alphaModFix/>
          </a:blip>
          <a:srcRect l="29436" r="12857"/>
          <a:stretch/>
        </p:blipFill>
        <p:spPr>
          <a:xfrm>
            <a:off x="4511824" y="1916832"/>
            <a:ext cx="3844340" cy="4407003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2"/>
          <p:cNvSpPr/>
          <p:nvPr/>
        </p:nvSpPr>
        <p:spPr>
          <a:xfrm>
            <a:off x="366664" y="2636912"/>
            <a:ext cx="3960440" cy="3733677"/>
          </a:xfrm>
          <a:prstGeom prst="roundRect">
            <a:avLst>
              <a:gd name="adj" fmla="val 14588"/>
            </a:avLst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0800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Специальный </a:t>
            </a:r>
            <a:r>
              <a:rPr lang="ru-RU" sz="2400" dirty="0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тактильный шрифт на кнопках лифта </a:t>
            </a:r>
            <a:r>
              <a:rPr lang="ru-RU" sz="24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помогает ориентироваться лицам с нарушением зрения</a:t>
            </a:r>
            <a:endParaRPr sz="2400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7C2F8EA-2E8A-4858-BB27-ECF4AD046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0" y="260648"/>
            <a:ext cx="2304256" cy="14661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34D61C-21CA-4B9C-BF20-77EE52667058}"/>
              </a:ext>
            </a:extLst>
          </p:cNvPr>
          <p:cNvSpPr txBox="1"/>
          <p:nvPr/>
        </p:nvSpPr>
        <p:spPr>
          <a:xfrm>
            <a:off x="10992544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Montserrat SemiBold" panose="00000700000000000000" pitchFamily="2" charset="-52"/>
              </a:rPr>
              <a:t>20</a:t>
            </a:r>
            <a:endParaRPr lang="ru-RU" sz="1800" dirty="0">
              <a:latin typeface="Montserrat SemiBold" panose="00000700000000000000" pitchFamily="2" charset="-5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14"/>
          <p:cNvPicPr preferRelativeResize="0"/>
          <p:nvPr/>
        </p:nvPicPr>
        <p:blipFill rotWithShape="1">
          <a:blip r:embed="rId3">
            <a:alphaModFix/>
          </a:blip>
          <a:srcRect l="2150" t="11116" r="27540"/>
          <a:stretch/>
        </p:blipFill>
        <p:spPr>
          <a:xfrm>
            <a:off x="8267836" y="3565208"/>
            <a:ext cx="3924165" cy="330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4"/>
          <p:cNvPicPr preferRelativeResize="0"/>
          <p:nvPr/>
        </p:nvPicPr>
        <p:blipFill rotWithShape="1">
          <a:blip r:embed="rId4">
            <a:alphaModFix/>
          </a:blip>
          <a:srcRect l="3796" t="7811" r="29165" b="7810"/>
          <a:stretch/>
        </p:blipFill>
        <p:spPr>
          <a:xfrm>
            <a:off x="8267835" y="-29024"/>
            <a:ext cx="3924165" cy="3292792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4"/>
          <p:cNvSpPr/>
          <p:nvPr/>
        </p:nvSpPr>
        <p:spPr>
          <a:xfrm>
            <a:off x="3871419" y="0"/>
            <a:ext cx="240031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18900000" algn="bl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14"/>
          <p:cNvPicPr preferRelativeResize="0"/>
          <p:nvPr/>
        </p:nvPicPr>
        <p:blipFill rotWithShape="1">
          <a:blip r:embed="rId5">
            <a:alphaModFix/>
          </a:blip>
          <a:srcRect l="10575" r="11042"/>
          <a:stretch/>
        </p:blipFill>
        <p:spPr>
          <a:xfrm>
            <a:off x="4160292" y="0"/>
            <a:ext cx="3871413" cy="3292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4"/>
          <p:cNvPicPr preferRelativeResize="0"/>
          <p:nvPr/>
        </p:nvPicPr>
        <p:blipFill rotWithShape="1">
          <a:blip r:embed="rId6">
            <a:alphaModFix/>
          </a:blip>
          <a:srcRect l="22132" t="3820" r="4488" b="3820"/>
          <a:stretch/>
        </p:blipFill>
        <p:spPr>
          <a:xfrm>
            <a:off x="4103640" y="3565208"/>
            <a:ext cx="3924165" cy="3292792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4"/>
          <p:cNvSpPr/>
          <p:nvPr/>
        </p:nvSpPr>
        <p:spPr>
          <a:xfrm>
            <a:off x="151004" y="2147155"/>
            <a:ext cx="3600400" cy="4450197"/>
          </a:xfrm>
          <a:prstGeom prst="roundRect">
            <a:avLst>
              <a:gd name="adj" fmla="val 14588"/>
            </a:avLst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080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Стеклянные двери здания </a:t>
            </a:r>
            <a:r>
              <a:rPr lang="ru-RU" sz="1800" b="1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маркированы желтыми </a:t>
            </a:r>
            <a:r>
              <a:rPr lang="ru-RU" sz="18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контрастными </a:t>
            </a:r>
            <a:r>
              <a:rPr lang="ru-RU" sz="1800" b="1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кругами,</a:t>
            </a:r>
            <a:r>
              <a:rPr lang="ru-RU" sz="18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dirty="0"/>
          </a:p>
          <a:p>
            <a:pPr marL="1080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 лестницы желтыми контрастными </a:t>
            </a:r>
            <a:r>
              <a:rPr lang="ru-RU" sz="1800" b="1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полосами</a:t>
            </a:r>
            <a:r>
              <a:rPr lang="ru-RU" sz="18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для облегчения ориентирования в пространстве слабовидящих и незрячих</a:t>
            </a:r>
            <a:endParaRPr sz="1800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D776F1F-22F4-49A4-A9A4-DDD5D4FA88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360" y="260648"/>
            <a:ext cx="2304256" cy="14661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2609B8-1719-4B7B-8FB3-F3CCAA6D00D3}"/>
              </a:ext>
            </a:extLst>
          </p:cNvPr>
          <p:cNvSpPr txBox="1"/>
          <p:nvPr/>
        </p:nvSpPr>
        <p:spPr>
          <a:xfrm>
            <a:off x="10992544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Montserrat SemiBold" panose="00000700000000000000" pitchFamily="2" charset="-52"/>
              </a:rPr>
              <a:t>21</a:t>
            </a:r>
            <a:endParaRPr lang="ru-RU" sz="1800" dirty="0">
              <a:latin typeface="Montserrat SemiBold" panose="00000700000000000000" pitchFamily="2" charset="-5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6"/>
          <p:cNvPicPr preferRelativeResize="0"/>
          <p:nvPr/>
        </p:nvPicPr>
        <p:blipFill rotWithShape="1">
          <a:blip r:embed="rId3">
            <a:alphaModFix/>
          </a:blip>
          <a:srcRect l="15521" r="13219" b="9810"/>
          <a:stretch/>
        </p:blipFill>
        <p:spPr>
          <a:xfrm>
            <a:off x="8002783" y="3284192"/>
            <a:ext cx="3924164" cy="331098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6"/>
          <p:cNvSpPr/>
          <p:nvPr/>
        </p:nvSpPr>
        <p:spPr>
          <a:xfrm>
            <a:off x="3871419" y="-1"/>
            <a:ext cx="240031" cy="687182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18900000" algn="bl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16"/>
          <p:cNvPicPr preferRelativeResize="0"/>
          <p:nvPr/>
        </p:nvPicPr>
        <p:blipFill rotWithShape="1">
          <a:blip r:embed="rId4">
            <a:alphaModFix/>
          </a:blip>
          <a:srcRect t="12876" r="40961" b="25655"/>
          <a:stretch/>
        </p:blipFill>
        <p:spPr>
          <a:xfrm>
            <a:off x="8010586" y="359800"/>
            <a:ext cx="3938807" cy="273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6"/>
          <p:cNvPicPr preferRelativeResize="0"/>
          <p:nvPr/>
        </p:nvPicPr>
        <p:blipFill rotWithShape="1">
          <a:blip r:embed="rId5">
            <a:alphaModFix/>
          </a:blip>
          <a:srcRect r="20813" b="16680"/>
          <a:stretch/>
        </p:blipFill>
        <p:spPr>
          <a:xfrm>
            <a:off x="3935760" y="3838036"/>
            <a:ext cx="3916363" cy="274715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6"/>
          <p:cNvSpPr/>
          <p:nvPr/>
        </p:nvSpPr>
        <p:spPr>
          <a:xfrm>
            <a:off x="195087" y="2578472"/>
            <a:ext cx="3524649" cy="3960440"/>
          </a:xfrm>
          <a:prstGeom prst="roundRect">
            <a:avLst>
              <a:gd name="adj" fmla="val 14588"/>
            </a:avLst>
          </a:prstGeom>
          <a:solidFill>
            <a:schemeClr val="lt1"/>
          </a:solidFill>
          <a:ln>
            <a:noFill/>
          </a:ln>
          <a:effectLst>
            <a:outerShdw blurRad="139700" dist="38100" dir="5400000" algn="t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07999" lvl="0">
              <a:lnSpc>
                <a:spcPct val="137500"/>
              </a:lnSpc>
            </a:pPr>
            <a:r>
              <a:rPr lang="ru-RU" sz="16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Название помещений и иные информационные указатели выполнены на </a:t>
            </a:r>
            <a:r>
              <a:rPr lang="ru-RU" sz="1600" b="1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специальных табличках </a:t>
            </a:r>
            <a:r>
              <a:rPr lang="ru-RU" sz="16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рельефным </a:t>
            </a:r>
            <a:r>
              <a:rPr lang="ru-RU" sz="16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шрифтом </a:t>
            </a:r>
            <a:r>
              <a:rPr lang="ru-RU" sz="16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 изображениями</a:t>
            </a:r>
            <a:r>
              <a:rPr lang="ru-RU" sz="16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а также продублированы шрифтом Брайля</a:t>
            </a:r>
            <a:endParaRPr sz="1600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4" name="Google Shape;210;p15"/>
          <p:cNvPicPr preferRelativeResize="0">
            <a:picLocks/>
          </p:cNvPicPr>
          <p:nvPr/>
        </p:nvPicPr>
        <p:blipFill rotWithShape="1">
          <a:blip r:embed="rId6">
            <a:alphaModFix/>
          </a:blip>
          <a:srcRect l="47811" t="10209" r="422" b="21641"/>
          <a:stretch/>
        </p:blipFill>
        <p:spPr>
          <a:xfrm>
            <a:off x="3935760" y="359801"/>
            <a:ext cx="3882751" cy="3292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318A36A-6D7F-498B-97F1-6F60A8FD0E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360" y="260648"/>
            <a:ext cx="2304256" cy="14661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3F37C5-07C6-4352-A4DC-BD9E8D9C414B}"/>
              </a:ext>
            </a:extLst>
          </p:cNvPr>
          <p:cNvSpPr txBox="1"/>
          <p:nvPr/>
        </p:nvSpPr>
        <p:spPr>
          <a:xfrm>
            <a:off x="10992544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Montserrat SemiBold" panose="00000700000000000000" pitchFamily="2" charset="-52"/>
              </a:rPr>
              <a:t>22</a:t>
            </a:r>
            <a:endParaRPr lang="ru-RU" sz="1800" dirty="0">
              <a:latin typeface="Montserrat SemiBold" panose="00000700000000000000" pitchFamily="2" charset="-5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7"/>
          <p:cNvPicPr preferRelativeResize="0"/>
          <p:nvPr/>
        </p:nvPicPr>
        <p:blipFill rotWithShape="1">
          <a:blip r:embed="rId3">
            <a:alphaModFix/>
          </a:blip>
          <a:srcRect b="15888"/>
          <a:stretch/>
        </p:blipFill>
        <p:spPr>
          <a:xfrm>
            <a:off x="4007768" y="1412776"/>
            <a:ext cx="7903307" cy="4437112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7"/>
          <p:cNvSpPr/>
          <p:nvPr/>
        </p:nvSpPr>
        <p:spPr>
          <a:xfrm>
            <a:off x="335360" y="2636912"/>
            <a:ext cx="3312368" cy="3495392"/>
          </a:xfrm>
          <a:prstGeom prst="roundRect">
            <a:avLst>
              <a:gd name="adj" fmla="val 14588"/>
            </a:avLst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08000">
              <a:lnSpc>
                <a:spcPct val="125000"/>
              </a:lnSpc>
            </a:pPr>
            <a:r>
              <a:rPr lang="ru-RU" sz="20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Для людей с нарушением слуха во всех аудиториях есть </a:t>
            </a:r>
            <a:r>
              <a:rPr lang="ru-RU" sz="20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звукоусиливающие системы, а также проекторы и экраны</a:t>
            </a:r>
            <a:endParaRPr sz="2000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EF07F9-C5C3-43E7-930E-43C1AEE6D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260648"/>
            <a:ext cx="2304256" cy="14661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0F4AFD-245D-464F-979B-49FED5C4789F}"/>
              </a:ext>
            </a:extLst>
          </p:cNvPr>
          <p:cNvSpPr txBox="1"/>
          <p:nvPr/>
        </p:nvSpPr>
        <p:spPr>
          <a:xfrm>
            <a:off x="10992544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Montserrat SemiBold" panose="00000700000000000000" pitchFamily="2" charset="-52"/>
              </a:rPr>
              <a:t>23</a:t>
            </a:r>
            <a:endParaRPr lang="ru-RU" sz="1800" dirty="0">
              <a:latin typeface="Montserrat SemiBold" panose="00000700000000000000" pitchFamily="2" charset="-5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0535" y="550417"/>
            <a:ext cx="8400256" cy="5661248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8"/>
          <p:cNvSpPr/>
          <p:nvPr/>
        </p:nvSpPr>
        <p:spPr>
          <a:xfrm>
            <a:off x="335360" y="2204864"/>
            <a:ext cx="3096344" cy="4005178"/>
          </a:xfrm>
          <a:prstGeom prst="roundRect">
            <a:avLst>
              <a:gd name="adj" fmla="val 14588"/>
            </a:avLst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6800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Информационная доступность </a:t>
            </a:r>
            <a:r>
              <a:rPr lang="ru-RU" sz="16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обеспечивается прежде всего доступностью сайта института, доступностью дистанционных учебных курсов, которые размещаются на сайте института</a:t>
            </a:r>
            <a:endParaRPr sz="1600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F1E2D2-7CAE-4659-BA07-5C7FF987A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260648"/>
            <a:ext cx="2304256" cy="14661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427C51-E2C1-42B5-A5CB-AE591C1C08AA}"/>
              </a:ext>
            </a:extLst>
          </p:cNvPr>
          <p:cNvSpPr txBox="1"/>
          <p:nvPr/>
        </p:nvSpPr>
        <p:spPr>
          <a:xfrm>
            <a:off x="10992544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Montserrat SemiBold" panose="00000700000000000000" pitchFamily="2" charset="-52"/>
              </a:rPr>
              <a:t>24</a:t>
            </a:r>
            <a:endParaRPr lang="ru-RU" sz="1800" dirty="0">
              <a:latin typeface="Montserrat SemiBold" panose="00000700000000000000" pitchFamily="2" charset="-5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19"/>
          <p:cNvPicPr preferRelativeResize="0"/>
          <p:nvPr/>
        </p:nvPicPr>
        <p:blipFill rotWithShape="1">
          <a:blip r:embed="rId3">
            <a:alphaModFix/>
          </a:blip>
          <a:srcRect l="15125" r="4625"/>
          <a:stretch/>
        </p:blipFill>
        <p:spPr>
          <a:xfrm>
            <a:off x="3597899" y="692696"/>
            <a:ext cx="7970709" cy="54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9"/>
          <p:cNvSpPr/>
          <p:nvPr/>
        </p:nvSpPr>
        <p:spPr>
          <a:xfrm>
            <a:off x="341041" y="2380757"/>
            <a:ext cx="3240360" cy="3882315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0800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Информационная доступность также обеспечивается доступностью учебных ресурсов, т.е. специальных учебников, специальных пособий, дидактических материалов, которые адаптированы для </a:t>
            </a:r>
            <a:endParaRPr dirty="0"/>
          </a:p>
          <a:p>
            <a:pPr marL="10800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лиц с инвалидностью</a:t>
            </a:r>
            <a:endParaRPr sz="1600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71E5EF-0FDA-41F7-A983-0E51158E9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260648"/>
            <a:ext cx="2304256" cy="14661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C96D56-B1E9-4AAE-93EE-01C3CA005DFE}"/>
              </a:ext>
            </a:extLst>
          </p:cNvPr>
          <p:cNvSpPr txBox="1"/>
          <p:nvPr/>
        </p:nvSpPr>
        <p:spPr>
          <a:xfrm>
            <a:off x="10992544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Montserrat SemiBold" panose="00000700000000000000" pitchFamily="2" charset="-52"/>
              </a:rPr>
              <a:t>25</a:t>
            </a:r>
            <a:endParaRPr lang="ru-RU" sz="1800" dirty="0">
              <a:latin typeface="Montserrat SemiBold" panose="00000700000000000000" pitchFamily="2" charset="-5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23"/>
          <p:cNvPicPr preferRelativeResize="0"/>
          <p:nvPr/>
        </p:nvPicPr>
        <p:blipFill rotWithShape="1">
          <a:blip r:embed="rId3">
            <a:alphaModFix/>
          </a:blip>
          <a:srcRect l="28333" r="36481"/>
          <a:stretch/>
        </p:blipFill>
        <p:spPr>
          <a:xfrm>
            <a:off x="8572503" y="0"/>
            <a:ext cx="361950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3"/>
          <p:cNvPicPr preferRelativeResize="0"/>
          <p:nvPr/>
        </p:nvPicPr>
        <p:blipFill rotWithShape="1">
          <a:blip r:embed="rId4">
            <a:alphaModFix/>
          </a:blip>
          <a:srcRect l="32592" r="29814"/>
          <a:stretch/>
        </p:blipFill>
        <p:spPr>
          <a:xfrm>
            <a:off x="4705351" y="0"/>
            <a:ext cx="386714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3"/>
          <p:cNvPicPr preferRelativeResize="0"/>
          <p:nvPr/>
        </p:nvPicPr>
        <p:blipFill rotWithShape="1">
          <a:blip r:embed="rId5">
            <a:alphaModFix/>
          </a:blip>
          <a:srcRect l="21296" r="32963"/>
          <a:stretch/>
        </p:blipFill>
        <p:spPr>
          <a:xfrm>
            <a:off x="6" y="0"/>
            <a:ext cx="47053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3"/>
          <p:cNvSpPr/>
          <p:nvPr/>
        </p:nvSpPr>
        <p:spPr>
          <a:xfrm>
            <a:off x="4642491" y="0"/>
            <a:ext cx="240031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23"/>
          <p:cNvSpPr/>
          <p:nvPr/>
        </p:nvSpPr>
        <p:spPr>
          <a:xfrm>
            <a:off x="8444738" y="0"/>
            <a:ext cx="240031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23"/>
          <p:cNvSpPr/>
          <p:nvPr/>
        </p:nvSpPr>
        <p:spPr>
          <a:xfrm>
            <a:off x="528834" y="3645024"/>
            <a:ext cx="5738623" cy="27033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080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Для комфортного обучения студентов компьютеры оборудованы специализированным программным обеспечением экранного доступа, стационарным </a:t>
            </a:r>
            <a:r>
              <a:rPr lang="ru-RU" sz="2000" dirty="0" err="1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видеоувеличителем</a:t>
            </a:r>
            <a:r>
              <a:rPr lang="ru-RU" sz="20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электронной лупой</a:t>
            </a:r>
            <a:endParaRPr sz="2000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6B3F719-C2E5-4EE0-A521-A4FFF764BB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360" y="260648"/>
            <a:ext cx="2304256" cy="14661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530762-72A8-42EF-A505-FB85201531E8}"/>
              </a:ext>
            </a:extLst>
          </p:cNvPr>
          <p:cNvSpPr txBox="1"/>
          <p:nvPr/>
        </p:nvSpPr>
        <p:spPr>
          <a:xfrm>
            <a:off x="10992544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Montserrat SemiBold" panose="00000700000000000000" pitchFamily="2" charset="-52"/>
              </a:rPr>
              <a:t>26</a:t>
            </a:r>
            <a:endParaRPr lang="ru-RU" sz="1800" dirty="0">
              <a:latin typeface="Montserrat SemiBold" panose="00000700000000000000" pitchFamily="2" charset="-5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0"/>
          <p:cNvPicPr preferRelativeResize="0"/>
          <p:nvPr/>
        </p:nvPicPr>
        <p:blipFill rotWithShape="1">
          <a:blip r:embed="rId3">
            <a:alphaModFix/>
          </a:blip>
          <a:srcRect l="11106" r="11345" b="2474"/>
          <a:stretch/>
        </p:blipFill>
        <p:spPr>
          <a:xfrm rot="5400000">
            <a:off x="2670115" y="-2663886"/>
            <a:ext cx="6858000" cy="1218577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0"/>
          <p:cNvSpPr/>
          <p:nvPr/>
        </p:nvSpPr>
        <p:spPr>
          <a:xfrm>
            <a:off x="804051" y="3717032"/>
            <a:ext cx="4283837" cy="1992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080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Доступность также связана с подготовкой </a:t>
            </a:r>
            <a:r>
              <a:rPr lang="ru-RU" sz="20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сотрудников</a:t>
            </a:r>
            <a:r>
              <a:rPr lang="ru-RU" sz="20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к обучению лиц с инвалидностью</a:t>
            </a:r>
            <a:endParaRPr sz="2000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33023B-9867-4C05-86CE-04790BA2E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260648"/>
            <a:ext cx="2304256" cy="14661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B95880-4B3A-4FB4-A67C-C254F39B3881}"/>
              </a:ext>
            </a:extLst>
          </p:cNvPr>
          <p:cNvSpPr txBox="1"/>
          <p:nvPr/>
        </p:nvSpPr>
        <p:spPr>
          <a:xfrm>
            <a:off x="10992544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Montserrat SemiBold" panose="00000700000000000000" pitchFamily="2" charset="-52"/>
              </a:rPr>
              <a:t>27</a:t>
            </a:r>
            <a:endParaRPr lang="ru-RU" sz="1800" dirty="0">
              <a:latin typeface="Montserrat SemiBold" panose="00000700000000000000" pitchFamily="2" charset="-5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5"/>
          <p:cNvPicPr preferRelativeResize="0"/>
          <p:nvPr/>
        </p:nvPicPr>
        <p:blipFill rotWithShape="1">
          <a:blip r:embed="rId3">
            <a:alphaModFix/>
          </a:blip>
          <a:srcRect t="7943" b="7944"/>
          <a:stretch/>
        </p:blipFill>
        <p:spPr>
          <a:xfrm>
            <a:off x="-19050" y="0"/>
            <a:ext cx="122301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5"/>
          <p:cNvSpPr/>
          <p:nvPr/>
        </p:nvSpPr>
        <p:spPr>
          <a:xfrm>
            <a:off x="366396" y="3825701"/>
            <a:ext cx="5755387" cy="28765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Помещение для самостоятельной работы, актовый зал, библиотека, столовая и гардероб также доступны для обучающихся с инвалидностью.</a:t>
            </a:r>
            <a:endParaRPr dirty="0"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При необходимости обеспечивается предоставление услуг тьютора</a:t>
            </a:r>
            <a:endParaRPr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C91F09-9F03-4107-A966-15894142A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260648"/>
            <a:ext cx="2304256" cy="14661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AFA9D3-DCC4-49FF-80F5-BF363CCEF96E}"/>
              </a:ext>
            </a:extLst>
          </p:cNvPr>
          <p:cNvSpPr txBox="1"/>
          <p:nvPr/>
        </p:nvSpPr>
        <p:spPr>
          <a:xfrm>
            <a:off x="10992544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latin typeface="Montserrat SemiBold" panose="00000700000000000000" pitchFamily="2" charset="-52"/>
              </a:rPr>
              <a:t>28</a:t>
            </a:r>
            <a:endParaRPr lang="ru-RU" sz="1800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l="10615" r="10370"/>
          <a:stretch/>
        </p:blipFill>
        <p:spPr>
          <a:xfrm>
            <a:off x="3287688" y="260647"/>
            <a:ext cx="8208912" cy="614287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/>
          <p:nvPr/>
        </p:nvSpPr>
        <p:spPr>
          <a:xfrm>
            <a:off x="479376" y="2924944"/>
            <a:ext cx="2628844" cy="3068960"/>
          </a:xfrm>
          <a:prstGeom prst="roundRect">
            <a:avLst>
              <a:gd name="adj" fmla="val 38544"/>
            </a:avLst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07999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СФИ р</a:t>
            </a:r>
            <a:r>
              <a:rPr lang="ru-RU" sz="2000" b="0" i="0" u="none" strike="noStrike" cap="none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асположен в </a:t>
            </a:r>
            <a:r>
              <a:rPr lang="ru-RU" sz="2000" b="1" i="0" u="none" strike="noStrike" cap="none" dirty="0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отдельно стоящем здании</a:t>
            </a:r>
            <a:endParaRPr sz="2000" b="0" i="0" u="none" strike="noStrike" cap="none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41B131-A0B2-4458-8034-A8BE72E15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260648"/>
            <a:ext cx="2304256" cy="14661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C55E5A-8333-4DDC-AD8D-02859BC48249}"/>
              </a:ext>
            </a:extLst>
          </p:cNvPr>
          <p:cNvSpPr txBox="1"/>
          <p:nvPr/>
        </p:nvSpPr>
        <p:spPr>
          <a:xfrm>
            <a:off x="10992544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Montserrat SemiBold" panose="00000700000000000000" pitchFamily="2" charset="-52"/>
              </a:rPr>
              <a:t>3</a:t>
            </a:r>
            <a:endParaRPr lang="ru-RU" sz="1800" dirty="0">
              <a:latin typeface="Montserrat SemiBold" panose="00000700000000000000" pitchFamily="2" charset="-5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4511824" y="1101556"/>
            <a:ext cx="7318127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/>
          <p:nvPr/>
        </p:nvSpPr>
        <p:spPr>
          <a:xfrm>
            <a:off x="479376" y="2204864"/>
            <a:ext cx="3527003" cy="399946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0800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Перед учебным корпусом оборудовано </a:t>
            </a:r>
            <a:r>
              <a:rPr lang="ru-RU" sz="2000" b="1" dirty="0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парковочное место </a:t>
            </a:r>
            <a:r>
              <a:rPr lang="ru-RU" sz="20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для транспортных средств, управляемых лицами с инвалидностью</a:t>
            </a:r>
            <a:endParaRPr sz="20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D69A62-78BC-4E0A-BEB9-746EB0DED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260648"/>
            <a:ext cx="2304256" cy="14661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4DFC86-1D8D-487C-850A-7CCD3BB91283}"/>
              </a:ext>
            </a:extLst>
          </p:cNvPr>
          <p:cNvSpPr txBox="1"/>
          <p:nvPr/>
        </p:nvSpPr>
        <p:spPr>
          <a:xfrm>
            <a:off x="10992544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Montserrat SemiBold" panose="00000700000000000000" pitchFamily="2" charset="-52"/>
              </a:rPr>
              <a:t>4</a:t>
            </a:r>
            <a:endParaRPr lang="ru-RU" sz="1800" dirty="0">
              <a:latin typeface="Montserrat SemiBold" panose="00000700000000000000" pitchFamily="2" charset="-5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1"/>
          <p:cNvPicPr preferRelativeResize="0"/>
          <p:nvPr/>
        </p:nvPicPr>
        <p:blipFill rotWithShape="1">
          <a:blip r:embed="rId3">
            <a:alphaModFix/>
          </a:blip>
          <a:srcRect t="7812" b="781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BDC4D2A-A391-4290-B34D-C563DBD40883}"/>
              </a:ext>
            </a:extLst>
          </p:cNvPr>
          <p:cNvSpPr/>
          <p:nvPr/>
        </p:nvSpPr>
        <p:spPr>
          <a:xfrm>
            <a:off x="407368" y="3212977"/>
            <a:ext cx="3600400" cy="32403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0800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Приемная комиссия и деканаты </a:t>
            </a:r>
            <a:r>
              <a:rPr lang="ru-RU" sz="18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факультетов СФИ доступны и удобно расположены для посещения людей с любыми формами инвалидности и ОВЗ</a:t>
            </a:r>
            <a:endParaRPr lang="ru-RU" sz="1800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DD71D7-A5CE-4937-84B8-C88BA745C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260648"/>
            <a:ext cx="2304256" cy="14661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6B3865-D62D-4629-B152-0DE722D6F8A5}"/>
              </a:ext>
            </a:extLst>
          </p:cNvPr>
          <p:cNvSpPr txBox="1"/>
          <p:nvPr/>
        </p:nvSpPr>
        <p:spPr>
          <a:xfrm>
            <a:off x="10992544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Montserrat SemiBold" panose="00000700000000000000" pitchFamily="2" charset="-52"/>
              </a:rPr>
              <a:t>5</a:t>
            </a:r>
            <a:endParaRPr lang="ru-RU" sz="1800" dirty="0">
              <a:latin typeface="Montserrat SemiBold" panose="00000700000000000000" pitchFamily="2" charset="-5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424" y="1556792"/>
            <a:ext cx="10972800" cy="4464496"/>
          </a:xfrm>
        </p:spPr>
        <p:txBody>
          <a:bodyPr>
            <a:normAutofit fontScale="90000"/>
          </a:bodyPr>
          <a:lstStyle/>
          <a:p>
            <a:pPr lvl="0">
              <a:lnSpc>
                <a:spcPct val="140000"/>
              </a:lnSpc>
            </a:pPr>
            <a:br>
              <a:rPr lang="ru-RU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-RU" sz="36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 здании обеспечена </a:t>
            </a:r>
            <a:r>
              <a:rPr lang="ru-RU" sz="36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архитектурная доступность, </a:t>
            </a:r>
            <a:r>
              <a:rPr lang="ru-RU" sz="36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 также </a:t>
            </a:r>
            <a:r>
              <a:rPr lang="ru-RU" sz="3600" b="1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специальное оборудование</a:t>
            </a:r>
            <a:r>
              <a:rPr lang="ru-RU" sz="36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для лиц с ограниченными возможностями здоровья</a:t>
            </a:r>
            <a:br>
              <a:rPr lang="ru-RU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B9F1CC-74F7-4060-BA90-AE7EE5B05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260648"/>
            <a:ext cx="2304256" cy="14661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19992-03DE-496B-B5AC-6DBBE0991AFC}"/>
              </a:ext>
            </a:extLst>
          </p:cNvPr>
          <p:cNvSpPr txBox="1"/>
          <p:nvPr/>
        </p:nvSpPr>
        <p:spPr>
          <a:xfrm>
            <a:off x="10992544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Montserrat SemiBold" panose="00000700000000000000" pitchFamily="2" charset="-52"/>
              </a:rPr>
              <a:t>6</a:t>
            </a:r>
            <a:endParaRPr lang="ru-RU" sz="1800" dirty="0">
              <a:latin typeface="Montserrat SemiBold" panose="000007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05082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9401df439e_0_0"/>
          <p:cNvSpPr txBox="1"/>
          <p:nvPr/>
        </p:nvSpPr>
        <p:spPr>
          <a:xfrm>
            <a:off x="767408" y="1714936"/>
            <a:ext cx="10137864" cy="341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7999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</a:pPr>
            <a:r>
              <a:rPr lang="ru-RU" sz="4400" b="1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Для лиц с нарушением </a:t>
            </a:r>
          </a:p>
          <a:p>
            <a:pPr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</a:pPr>
            <a:r>
              <a:rPr lang="ru-RU" sz="4400" b="1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опорно-двигательного аппарата:</a:t>
            </a:r>
            <a:endParaRPr sz="4400" b="1" dirty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9AD643-8B85-422A-9A38-3C43EF798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260648"/>
            <a:ext cx="2304256" cy="14661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F98CA5-AB99-4FD8-95C8-83BD43480D8E}"/>
              </a:ext>
            </a:extLst>
          </p:cNvPr>
          <p:cNvSpPr txBox="1"/>
          <p:nvPr/>
        </p:nvSpPr>
        <p:spPr>
          <a:xfrm>
            <a:off x="10992544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Montserrat SemiBold" panose="00000700000000000000" pitchFamily="2" charset="-52"/>
              </a:rPr>
              <a:t>7</a:t>
            </a:r>
            <a:endParaRPr lang="ru-RU" sz="1800" dirty="0">
              <a:latin typeface="Montserrat SemiBold" panose="00000700000000000000" pitchFamily="2" charset="-5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3"/>
          <p:cNvPicPr preferRelativeResize="0"/>
          <p:nvPr/>
        </p:nvPicPr>
        <p:blipFill rotWithShape="1">
          <a:blip r:embed="rId3">
            <a:alphaModFix/>
          </a:blip>
          <a:srcRect l="8092" t="5409" r="11873" b="11929"/>
          <a:stretch/>
        </p:blipFill>
        <p:spPr>
          <a:xfrm>
            <a:off x="3863752" y="509657"/>
            <a:ext cx="7803640" cy="568863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/>
          <p:nvPr/>
        </p:nvSpPr>
        <p:spPr>
          <a:xfrm>
            <a:off x="127951" y="2852937"/>
            <a:ext cx="3735801" cy="3495406"/>
          </a:xfrm>
          <a:prstGeom prst="roundRect">
            <a:avLst>
              <a:gd name="adj" fmla="val 14588"/>
            </a:avLst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07999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Обеспечена возможность </a:t>
            </a:r>
            <a:r>
              <a:rPr lang="ru-RU" sz="20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беспрепятственного доступа </a:t>
            </a:r>
            <a:r>
              <a:rPr lang="ru-RU" sz="20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 здание, порог без перепада высоты</a:t>
            </a:r>
            <a:endParaRPr sz="20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10800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737664-4FC7-4E2D-9000-4EBCD0156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260648"/>
            <a:ext cx="2304256" cy="14661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238558-30AD-48FD-81A9-678B86081281}"/>
              </a:ext>
            </a:extLst>
          </p:cNvPr>
          <p:cNvSpPr txBox="1"/>
          <p:nvPr/>
        </p:nvSpPr>
        <p:spPr>
          <a:xfrm>
            <a:off x="10992544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Montserrat SemiBold" panose="00000700000000000000" pitchFamily="2" charset="-52"/>
              </a:rPr>
              <a:t>8</a:t>
            </a:r>
            <a:endParaRPr lang="ru-RU" sz="1800" dirty="0">
              <a:latin typeface="Montserrat SemiBold" panose="00000700000000000000" pitchFamily="2" charset="-5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0"/>
          <p:cNvPicPr preferRelativeResize="0"/>
          <p:nvPr/>
        </p:nvPicPr>
        <p:blipFill rotWithShape="1">
          <a:blip r:embed="rId3">
            <a:alphaModFix/>
          </a:blip>
          <a:srcRect l="15738" t="12481" r="13423" b="12743"/>
          <a:stretch/>
        </p:blipFill>
        <p:spPr>
          <a:xfrm>
            <a:off x="4367807" y="1292236"/>
            <a:ext cx="6995519" cy="480106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0"/>
          <p:cNvSpPr/>
          <p:nvPr/>
        </p:nvSpPr>
        <p:spPr>
          <a:xfrm>
            <a:off x="276001" y="2234337"/>
            <a:ext cx="3888432" cy="3858959"/>
          </a:xfrm>
          <a:prstGeom prst="roundRect">
            <a:avLst>
              <a:gd name="adj" fmla="val 14588"/>
            </a:avLst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0800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Вход оборудован </a:t>
            </a:r>
            <a:r>
              <a:rPr lang="ru-RU" sz="2400" dirty="0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кнопкой вызова</a:t>
            </a:r>
            <a:r>
              <a:rPr lang="ru-RU" sz="2400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помощника. После нажатия кнопки сотрудник СФИ спустится и окажет необходимые услуги</a:t>
            </a:r>
            <a:endParaRPr sz="2400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F6506D-260D-40A1-B07A-8FEF1FD81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260648"/>
            <a:ext cx="2304256" cy="14661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6ED6A0-CD7C-4C19-9C2B-3B4A3D846C33}"/>
              </a:ext>
            </a:extLst>
          </p:cNvPr>
          <p:cNvSpPr txBox="1"/>
          <p:nvPr/>
        </p:nvSpPr>
        <p:spPr>
          <a:xfrm>
            <a:off x="10992544" y="62373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Montserrat SemiBold" panose="00000700000000000000" pitchFamily="2" charset="-52"/>
              </a:rPr>
              <a:t>9</a:t>
            </a:r>
            <a:endParaRPr lang="ru-RU" sz="1800" dirty="0">
              <a:latin typeface="Montserrat SemiBold" panose="00000700000000000000" pitchFamily="2" charset="-52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254</TotalTime>
  <Words>450</Words>
  <Application>Microsoft Office PowerPoint</Application>
  <PresentationFormat>Широкоэкранный</PresentationFormat>
  <Paragraphs>69</Paragraphs>
  <Slides>28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Calibri Light</vt:lpstr>
      <vt:lpstr>Montserrat</vt:lpstr>
      <vt:lpstr>Calibri</vt:lpstr>
      <vt:lpstr>Montserrat SemiBold</vt:lpstr>
      <vt:lpstr>Arial</vt:lpstr>
      <vt:lpstr>Montserrat Black</vt:lpstr>
      <vt:lpstr>Ясность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 здании обеспечена архитектурная доступность, а также специальное оборудование для лиц с ограниченными возможностями здоровья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Волков</dc:creator>
  <cp:lastModifiedBy>Александр Волков</cp:lastModifiedBy>
  <cp:revision>19</cp:revision>
  <dcterms:created xsi:type="dcterms:W3CDTF">2023-10-18T12:07:15Z</dcterms:created>
  <dcterms:modified xsi:type="dcterms:W3CDTF">2023-10-31T13:12:59Z</dcterms:modified>
</cp:coreProperties>
</file>